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59" r:id="rId4"/>
    <p:sldId id="258" r:id="rId5"/>
    <p:sldId id="277" r:id="rId6"/>
    <p:sldId id="282" r:id="rId7"/>
    <p:sldId id="281" r:id="rId8"/>
    <p:sldId id="278" r:id="rId9"/>
    <p:sldId id="271" r:id="rId10"/>
    <p:sldId id="272" r:id="rId11"/>
    <p:sldId id="279" r:id="rId12"/>
    <p:sldId id="260" r:id="rId13"/>
    <p:sldId id="27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21"/>
    <a:srgbClr val="FFD650"/>
    <a:srgbClr val="2E6486"/>
    <a:srgbClr val="F7FDFD"/>
    <a:srgbClr val="A2B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073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9EA2-760B-47FD-A50F-2EBAFD58128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3185-5317-4F88-AC4D-98E30FC3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3185-5317-4F88-AC4D-98E30FC3F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3185-5317-4F88-AC4D-98E30FC3FD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A86E-939C-4421-A58C-D0D7543B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8BE01F-C6C3-492B-BC65-886CDC8B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9F0AFB-D086-4BB1-9719-293D80C7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DDC3F3-7103-472E-A5A2-086130FE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A5BE42-9174-410F-924D-ADC792A0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83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6229C-8A97-45FD-AC6B-47C4D5F9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42FF172-93F7-49FB-9326-20DB7581F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E32345-2FC0-4F23-8313-3C5BD741F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A281F3-C00E-41FA-871E-711DF499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0781A9-7576-4E15-B5E6-47797721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BB2033-D41A-4B3F-8A63-C4BB5A23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52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E5888-A338-46C6-9A98-B61AF4F8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6CE225-E27D-4B9A-AB31-95410D14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97DF8-6C6E-4CC4-AFD8-463402FC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AC8F1D-A543-4CB1-B14F-DBA2974F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41874-65DA-4431-9041-3976CABF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1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1C1DAC-B5E6-4A4A-8104-0E8C69769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EF3822-790C-4240-9E05-677F1269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58004-501A-402F-80A5-947EDE10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20B1B3-72D7-4F7C-938B-AF864775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00E411-62FA-4431-B8A8-DEC07F5E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52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1A131-7CFF-47A5-9DEE-C60839FF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37FF88-444E-4E21-AD7A-EB15816B4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DCA28-741A-4607-97D2-5C484E94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4C9D5-AC24-4D95-B4C4-ACA42D0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2BFD9-7CA2-45F6-8FFE-8D2047C9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24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875EE-B220-4DF9-A49F-3C89CDB5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83607-7EA1-4C3E-84D7-C3A6E89EB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8C18F8-E653-43F0-8756-DD96CEC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5F47AD-B522-49B8-AF90-54D59892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9181E4-DCEE-4868-90BC-957A8569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7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0645E-3E92-4D65-AE17-7CC409F8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A1E51A-E29F-4B8A-B0DD-FE2F62C3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5F620-247D-49C2-B875-FAE166E2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87D7F7-5700-473E-82D0-9B07FE85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ABDB15-FBB7-4012-8ECD-66D0873D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38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31543-B060-4FD9-81FA-18FCEA15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B8339-D2B6-4548-B161-E9A1B73FE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51A2FA-4161-4369-917E-5554F8E8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8F8175-FEC0-4CA4-8F9A-F86ACB91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6A94A5-3FC3-4350-B219-256DAD06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70A6D-63DB-48C0-A41C-0A428233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8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5A57A-D20C-46FA-B6C7-E6424633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C4FF14-AA5D-46D9-9A56-DBCF5321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A55ECD-52FB-4597-96F1-C53EF7927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3B1963-6EE4-45A1-869E-4BE7AEBE7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ED6608-0B54-432F-8AA2-C14C542F0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8D3D4E-C443-4E67-BC38-A78531BD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B4D7BD-54FF-4845-A21B-710E2ADF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A0C207-31B0-4B85-8F9C-1849310B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31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3035F-DD77-43DE-882D-1A98E5A6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349F77-AED4-4BF2-AC1C-3B1C191B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42C39C-5146-4E3E-87AE-B3A80667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377A51-940D-4F03-BFE3-6609A2B1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48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0D2943-8F4B-4381-81F1-8B61603D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F289F5-17EA-43F8-BEEC-DB3EF135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55F4C8-F3AA-42EF-8AEF-F92C5589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03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F93C3-022C-4B13-BDC1-B18F1C4D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DC72BB-3CAB-4485-8356-B1CE4159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3ADDEC-28B9-4E91-A7EB-68797C07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6F046C-BADB-45BF-A117-233D6338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78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C70BA-2EFC-46C1-92BC-5DE05471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83FC7-D9D2-4873-80D3-ACF2CEAA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11C2F3-B18D-45C3-85E5-63C459A3E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6E0E3-4E15-4D13-9393-C25C73D2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ED13B0-8686-461B-B039-01FE0751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239C78-F970-4AAB-BF42-AF3D714F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53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5C928-E7F7-42A6-A699-4F0CAC94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6391B-63F1-42E9-AB00-F5D9F273F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64F149-FBED-4DC3-A951-F4F75E89A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6D2C62-32D0-4663-9CD5-50471247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9EB867-BC7E-4F27-827B-845D39B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10B884-D4EF-4E8C-A183-7CACC6F7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16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FC927-3456-427B-BCF9-A5F59C22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2BB8DF-C9F6-42B5-8B30-59BC6709D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44A2B3-F3E2-485D-AE5E-95EC364B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5E002E-1AF7-438B-A717-019620E4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63C0E-BC27-4E61-BB06-73E68FA0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33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AFC730-1DCF-4585-BB97-E78F1490A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7B87AD-E206-4FF2-A2ED-C4D9E8E3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37E687-9C1F-4901-A6A1-3F618785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F8EBCF-D385-4260-AEDD-9B0CAA04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DBAAD9-2BA1-48D5-A31A-B8F8CBB6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89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EBB2A-3599-4E28-A7E0-A5B27F44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FD5D5-CC42-479A-B1E2-C5FB9F8CF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D27146-10AD-46D3-944C-FCF557EE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4E33F-CD03-4113-AA6B-081C43D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0BC4F-DBD3-4BEA-9FAE-040A5A52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32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16CD-2A21-4122-9D8D-508EA7A8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308ED-E887-4166-BAC8-4E733538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7A89B-89EC-4CF9-A862-8C5BF75D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35B866-DB6C-4204-8390-71C367B3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3B5C6E-9E27-44F1-9231-B6E628D0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60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224FA-6813-408B-8FEC-11A364F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D5FDDC-656B-4F22-A1EA-D26F9E9CD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8D1424-55C7-49DB-ACBB-0B4F450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6B2F9-9070-4443-BD13-B9F8EFCD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C1FFA-EE9D-4CEF-B9C4-DB479C88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5FCB8-C197-4A86-A36E-D5036BE4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54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E471E-EE84-4402-B9C7-3D21F15F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8224E9-0873-479C-8E7E-50AB0A7DA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2F1563-5620-45A4-9CDF-BA2625380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C68A65-91AF-4312-9052-1B0AE21B6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94E4F3-90D5-4E7A-9B96-950253D92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3296D4-7022-4D64-9FD4-41037408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FEB685-8F62-4F5C-9F5E-55EE1DF0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60DA3-3DE1-46EE-A168-73F3B500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42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3650F-4472-45E0-B35A-A1B241FA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17C5A7-B041-4F4F-BEE8-31A843AA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4CBD7D-AA9A-4AC7-BB49-2B05C47E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C146D9-FDF3-4707-BC0B-28158101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8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149E89-80C9-4AEF-8B16-E0974F3A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5299CC-F652-4B22-A034-1DB01966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60793-ABB8-48BE-B3D8-1656280F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59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8E3FB-86A8-4B5A-B583-EE78AB77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68A086-62C8-4EC9-8BF5-61BC4C65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9EA967-5B1A-410C-9CD2-40F0C6B18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8F7398-0B47-4867-81EE-209C181B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495515-33FD-479E-979C-3E31ABC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2115E4-29D8-47E7-B4E9-6B3AA77D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16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BA19A8-401F-4155-9341-229F39CD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4505B9-F4D6-48B0-A425-518F9A71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0739D0-4F6E-47A1-8B36-C1ADD86C8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9EB1-62FD-4761-91CA-0E5CE2D5F6B2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FD954-82FE-43F0-BAB3-634672D85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0E3280-FBF9-4A09-BB51-55512AF53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3B18-0865-412C-A373-85F651C37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92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9C06C6A-35AF-4A13-9199-7D0E58FC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CB450-4A15-462D-8D7E-5F1758CD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B94F1-D883-4EA2-9E4A-753F6B476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C6ED-A9C2-4D0A-9722-C5E0204F9CE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F5BB4-4889-4375-9881-39E0A64B5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60076-275B-450E-91C0-AB5C7A4B9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6413-FE18-4030-A890-68B8934B8D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55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4.jp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17" y="1189"/>
            <a:ext cx="12412717" cy="69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8871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90355" cy="685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8675" y="2183650"/>
            <a:ext cx="4790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CREDENTIALS</a:t>
            </a:r>
          </a:p>
          <a:p>
            <a:endParaRPr lang="en-US" sz="3200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PARTNERS</a:t>
            </a:r>
          </a:p>
          <a:p>
            <a:endParaRPr lang="en-US" sz="3200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INTERESTS  AND INFLUENCE</a:t>
            </a:r>
          </a:p>
          <a:p>
            <a:endParaRPr lang="en-US" sz="3200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40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6623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8870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" y="0"/>
            <a:ext cx="121887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9" y="1282334"/>
            <a:ext cx="4313196" cy="42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21" y="1282335"/>
            <a:ext cx="431319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8870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3" y="5938"/>
            <a:ext cx="12188709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165" y="4029517"/>
            <a:ext cx="171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VIJAY </a:t>
            </a:r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KELKAR 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Chairperson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358" y="4034904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SHUBHASHIS </a:t>
            </a:r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GANGOPADHYAY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Research 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Director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359"/>
          <a:stretch/>
        </p:blipFill>
        <p:spPr>
          <a:xfrm>
            <a:off x="8718418" y="1407177"/>
            <a:ext cx="3291840" cy="256032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/>
        </p:blipFill>
        <p:spPr>
          <a:xfrm>
            <a:off x="1351882" y="1433053"/>
            <a:ext cx="3291840" cy="256032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16529"/>
          <a:stretch/>
        </p:blipFill>
        <p:spPr>
          <a:xfrm>
            <a:off x="5028094" y="1433053"/>
            <a:ext cx="3291840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141" y="2628612"/>
            <a:ext cx="220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Dr. NISHANT  CHADHA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Fellow 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and Head – Projects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881" y="3046889"/>
            <a:ext cx="3016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solidFill>
                  <a:schemeClr val="bg1"/>
                </a:solidFill>
                <a:latin typeface="Century" panose="02040604050505020304" pitchFamily="18" charset="0"/>
              </a:rPr>
              <a:t>Empirical economist </a:t>
            </a: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Expert in economics of education and technology and development</a:t>
            </a:r>
          </a:p>
          <a:p>
            <a:pPr algn="just"/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PhD from the University of British Columbia</a:t>
            </a:r>
          </a:p>
          <a:p>
            <a:pPr algn="just"/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Bachelor in engineering from IIT Kanpur </a:t>
            </a:r>
          </a:p>
          <a:p>
            <a:pPr algn="just"/>
            <a:endParaRPr lang="en-US" sz="10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51" y="1580431"/>
            <a:ext cx="1377738" cy="10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89223" y="2608377"/>
            <a:ext cx="240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Dr. ARIJIT  DAS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Fellow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3734" y="3025171"/>
            <a:ext cx="2849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Economist</a:t>
            </a:r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endParaRPr lang="en-US" sz="1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Expert in environment and energy economics</a:t>
            </a:r>
          </a:p>
          <a:p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PhD from the Jawaharlal Nehru University</a:t>
            </a:r>
          </a:p>
          <a:p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M.Sc. And B.Sc. in economics </a:t>
            </a:r>
            <a:r>
              <a:rPr lang="en-US" sz="1000" dirty="0" smtClean="0">
                <a:solidFill>
                  <a:srgbClr val="F57921"/>
                </a:solidFill>
                <a:latin typeface="Century" panose="02040604050505020304" pitchFamily="18" charset="0"/>
              </a:rPr>
              <a:t>from University </a:t>
            </a:r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of Calcutta</a:t>
            </a:r>
          </a:p>
          <a:p>
            <a:endParaRPr lang="en-US" sz="1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3" name="Picture 22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5"/>
          <a:stretch/>
        </p:blipFill>
        <p:spPr>
          <a:xfrm>
            <a:off x="1352366" y="4102454"/>
            <a:ext cx="3291840" cy="256032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55" y="4260305"/>
            <a:ext cx="1380744" cy="107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0"/>
          <a:stretch/>
        </p:blipFill>
        <p:spPr>
          <a:xfrm>
            <a:off x="5036471" y="4095069"/>
            <a:ext cx="3291840" cy="256032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5"/>
          <a:stretch/>
        </p:blipFill>
        <p:spPr>
          <a:xfrm>
            <a:off x="8711528" y="4102368"/>
            <a:ext cx="3291840" cy="256032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12" y="1611337"/>
            <a:ext cx="1380744" cy="105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9" y="1593060"/>
            <a:ext cx="1380744" cy="107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8852274" y="2592248"/>
            <a:ext cx="229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SOMA </a:t>
            </a:r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WADHWA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Fellow 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9698" y="2994430"/>
            <a:ext cx="334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solidFill>
                  <a:schemeClr val="bg1"/>
                </a:solidFill>
                <a:latin typeface="Century" panose="02040604050505020304" pitchFamily="18" charset="0"/>
              </a:rPr>
              <a:t>Development studies researcher</a:t>
            </a: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Specialist in impact evaluation methodologies</a:t>
            </a: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Former editor at Outlook, The Indian Express, </a:t>
            </a:r>
            <a:endParaRPr lang="en-US" sz="10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just"/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The </a:t>
            </a:r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Hindustan Times, Open Magazine  </a:t>
            </a:r>
          </a:p>
          <a:p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Masters from St. Stephen’s College, </a:t>
            </a:r>
            <a:endParaRPr lang="en-US" sz="1000" dirty="0" smtClean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000" dirty="0" smtClean="0">
                <a:solidFill>
                  <a:srgbClr val="F57921"/>
                </a:solidFill>
                <a:latin typeface="Century" panose="02040604050505020304" pitchFamily="18" charset="0"/>
              </a:rPr>
              <a:t>University of Delhi</a:t>
            </a:r>
            <a:endParaRPr lang="en-US" sz="1000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3525" y="5382614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BHUPESH </a:t>
            </a:r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YADAV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Fellow 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and Head – Administration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3525" y="5822190"/>
            <a:ext cx="2995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entury" panose="02040604050505020304" pitchFamily="18" charset="0"/>
              </a:rPr>
              <a:t>Quantitative researcher</a:t>
            </a:r>
          </a:p>
          <a:p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Expert in social accounting matrices (SAM)</a:t>
            </a:r>
          </a:p>
          <a:p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Masters of Business Administration (Finance), University of Mumbai</a:t>
            </a:r>
          </a:p>
          <a:p>
            <a:endParaRPr lang="en-US" sz="1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12" y="4263600"/>
            <a:ext cx="1380744" cy="107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20" y="4260187"/>
            <a:ext cx="1380744" cy="107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5093734" y="5315853"/>
            <a:ext cx="284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Dr. NALIN  MEHTA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Associate 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Scholar </a:t>
            </a: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2784" y="5710456"/>
            <a:ext cx="3508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entury" panose="02040604050505020304" pitchFamily="18" charset="0"/>
              </a:rPr>
              <a:t>Social scientist and journalist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Former </a:t>
            </a:r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editor at India Today, Times of India, Times Now, NDTV, Zee TV</a:t>
            </a:r>
          </a:p>
          <a:p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PhD </a:t>
            </a:r>
            <a:r>
              <a:rPr lang="en-US" sz="1000" dirty="0" smtClean="0">
                <a:solidFill>
                  <a:srgbClr val="F57921"/>
                </a:solidFill>
                <a:latin typeface="Century" panose="02040604050505020304" pitchFamily="18" charset="0"/>
              </a:rPr>
              <a:t>from </a:t>
            </a:r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La Trobe University, Melbourne.</a:t>
            </a:r>
          </a:p>
          <a:p>
            <a:r>
              <a:rPr lang="en-US" sz="1000" dirty="0" smtClean="0">
                <a:solidFill>
                  <a:srgbClr val="F57921"/>
                </a:solidFill>
                <a:latin typeface="Century" panose="02040604050505020304" pitchFamily="18" charset="0"/>
              </a:rPr>
              <a:t>Masters from University </a:t>
            </a:r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of East Anglia, UK</a:t>
            </a:r>
          </a:p>
          <a:p>
            <a:endParaRPr lang="en-US" sz="1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4448" y="5373089"/>
            <a:ext cx="307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Dr. BAPPADITYA  MUKHOPADHYAY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Associate 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Scholar 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84057" y="5760634"/>
            <a:ext cx="3471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entury" panose="02040604050505020304" pitchFamily="18" charset="0"/>
              </a:rPr>
              <a:t>Economist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Professor, </a:t>
            </a:r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Great Lakes Institute of </a:t>
            </a:r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Management</a:t>
            </a:r>
            <a:endParaRPr lang="en-US" sz="1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Visiting </a:t>
            </a:r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professor, University </a:t>
            </a:r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of Ulm, Germany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Professorial </a:t>
            </a:r>
            <a:r>
              <a:rPr lang="en-US" sz="1000" dirty="0">
                <a:solidFill>
                  <a:schemeClr val="bg1"/>
                </a:solidFill>
                <a:latin typeface="Century" panose="02040604050505020304" pitchFamily="18" charset="0"/>
              </a:rPr>
              <a:t>associate, Victoria University, Australia</a:t>
            </a:r>
          </a:p>
          <a:p>
            <a:r>
              <a:rPr lang="en-US" sz="1000" dirty="0">
                <a:solidFill>
                  <a:srgbClr val="F57921"/>
                </a:solidFill>
                <a:latin typeface="Century" panose="02040604050505020304" pitchFamily="18" charset="0"/>
              </a:rPr>
              <a:t>PhD from the Indian Statistical Institute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53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" y="0"/>
            <a:ext cx="1218871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1684" y="5582093"/>
            <a:ext cx="30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www.idfresearch.org</a:t>
            </a:r>
            <a:endParaRPr lang="en-US" sz="2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8379" y="5155326"/>
            <a:ext cx="470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INDIA  DEVELOPMENT FOUNDATION </a:t>
            </a:r>
            <a:endParaRPr lang="en-US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12524" y="5582093"/>
            <a:ext cx="5940647" cy="0"/>
          </a:xfrm>
          <a:prstGeom prst="line">
            <a:avLst/>
          </a:prstGeom>
          <a:ln>
            <a:solidFill>
              <a:srgbClr val="F57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88710" cy="6858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" y="0"/>
            <a:ext cx="12411071" cy="698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3124" y="2166706"/>
            <a:ext cx="4790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CREDENTIALS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PARTNERS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INTERESTS  AND INFLUENCE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8076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1482" y="1443242"/>
            <a:ext cx="560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2E6486"/>
                </a:solidFill>
                <a:latin typeface="Century" panose="02040604050505020304" pitchFamily="18" charset="0"/>
              </a:rPr>
              <a:t>Informing </a:t>
            </a:r>
            <a:r>
              <a:rPr lang="en-US" sz="5400" b="1" dirty="0" smtClean="0">
                <a:solidFill>
                  <a:srgbClr val="2E6486"/>
                </a:solidFill>
                <a:latin typeface="Century" panose="02040604050505020304" pitchFamily="18" charset="0"/>
              </a:rPr>
              <a:t>policy</a:t>
            </a:r>
            <a:endParaRPr lang="en-US" sz="5400" b="1" dirty="0">
              <a:solidFill>
                <a:srgbClr val="2E6486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9571" y="2258900"/>
            <a:ext cx="5610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Research. Analysis. Dissemination.</a:t>
            </a:r>
            <a:endParaRPr lang="en-US" sz="25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0572" y="29999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Century" panose="02040604050505020304" pitchFamily="18" charset="0"/>
              </a:rPr>
              <a:t>18 </a:t>
            </a:r>
            <a:r>
              <a:rPr lang="en-US" sz="3200" dirty="0">
                <a:latin typeface="Century" panose="02040604050505020304" pitchFamily="18" charset="0"/>
              </a:rPr>
              <a:t>years </a:t>
            </a:r>
          </a:p>
          <a:p>
            <a:r>
              <a:rPr lang="en-US" sz="3200" dirty="0" smtClean="0">
                <a:latin typeface="Century" panose="02040604050505020304" pitchFamily="18" charset="0"/>
              </a:rPr>
              <a:t>113 </a:t>
            </a:r>
            <a:r>
              <a:rPr lang="en-US" sz="3200" dirty="0">
                <a:latin typeface="Century" panose="02040604050505020304" pitchFamily="18" charset="0"/>
              </a:rPr>
              <a:t>publications</a:t>
            </a:r>
          </a:p>
          <a:p>
            <a:r>
              <a:rPr lang="en-US" sz="3200" dirty="0" smtClean="0">
                <a:latin typeface="Century" panose="02040604050505020304" pitchFamily="18" charset="0"/>
              </a:rPr>
              <a:t>60 </a:t>
            </a:r>
            <a:r>
              <a:rPr lang="en-US" sz="3200" dirty="0">
                <a:latin typeface="Century" panose="02040604050505020304" pitchFamily="18" charset="0"/>
              </a:rPr>
              <a:t>projects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6717" y="4668576"/>
            <a:ext cx="3326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" panose="02040604050505020304" pitchFamily="18" charset="0"/>
              </a:rPr>
              <a:t>80 partners</a:t>
            </a:r>
            <a:endParaRPr lang="en-US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" y="2"/>
            <a:ext cx="121887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2310" y="2170002"/>
            <a:ext cx="4790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CREDENTIALS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40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PARTNERS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INTERESTS  AND INFLUENCE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46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" y="-34189"/>
            <a:ext cx="12215331" cy="6872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580" y="2042606"/>
            <a:ext cx="38077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British High Commission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Centre for Promotion of Imports, Govt. of The Netherlands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Competition Commission of India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DFID, Govt. of UK</a:t>
            </a:r>
          </a:p>
          <a:p>
            <a:r>
              <a:rPr lang="en-GB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Government </a:t>
            </a:r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of Madhya Pradesh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latin typeface="Century" panose="02040604050505020304" pitchFamily="18" charset="0"/>
              </a:rPr>
              <a:t>Govt. of Andhra Pradesh    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Govt. of Delhi NCR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Govt. of Odisha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Govt. of </a:t>
            </a:r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Telengana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latin typeface="Century" panose="02040604050505020304" pitchFamily="18" charset="0"/>
              </a:rPr>
              <a:t>Govt. of </a:t>
            </a:r>
            <a:r>
              <a:rPr lang="en-US" sz="1200" b="1" dirty="0" err="1">
                <a:latin typeface="Century" panose="02040604050505020304" pitchFamily="18" charset="0"/>
              </a:rPr>
              <a:t>Uttarakhand</a:t>
            </a:r>
            <a:r>
              <a:rPr lang="en-US" sz="1200" b="1" dirty="0">
                <a:latin typeface="Century" panose="02040604050505020304" pitchFamily="18" charset="0"/>
              </a:rPr>
              <a:t>  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Kerala Start-up Mission  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Ministry of Human Resource, Govt. of India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Ministry of Law and Justice, Govt. of </a:t>
            </a:r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India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latin typeface="Century" panose="02040604050505020304" pitchFamily="18" charset="0"/>
              </a:rPr>
              <a:t>NITI </a:t>
            </a:r>
            <a:r>
              <a:rPr lang="en-US" sz="1200" b="1" dirty="0" err="1">
                <a:latin typeface="Century" panose="02040604050505020304" pitchFamily="18" charset="0"/>
              </a:rPr>
              <a:t>Aayog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NOW-WOTRO Science for Global Development, Govt. of The Netherlands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Planning Commission of India</a:t>
            </a:r>
          </a:p>
          <a:p>
            <a:endParaRPr lang="en-US" sz="1200" b="1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4729" y="1779576"/>
            <a:ext cx="4339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UNICEF </a:t>
            </a:r>
            <a:r>
              <a:rPr lang="en-US" sz="1200" b="1" dirty="0" smtClean="0">
                <a:latin typeface="Century" panose="02040604050505020304" pitchFamily="18" charset="0"/>
              </a:rPr>
              <a:t>  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UNDP   </a:t>
            </a: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UNCTAD   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World Food </a:t>
            </a:r>
            <a:r>
              <a:rPr lang="en-US" sz="1200" b="1" dirty="0" err="1" smtClean="0">
                <a:latin typeface="Century" panose="02040604050505020304" pitchFamily="18" charset="0"/>
              </a:rPr>
              <a:t>Programme</a:t>
            </a:r>
            <a:r>
              <a:rPr lang="en-US" sz="1200" b="1" dirty="0" smtClean="0">
                <a:latin typeface="Century" panose="02040604050505020304" pitchFamily="18" charset="0"/>
              </a:rPr>
              <a:t>   </a:t>
            </a: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The World Bank   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Asian Development Bank  </a:t>
            </a: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The Global Fund   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Office of the Secretary General Envoy on Youth  </a:t>
            </a: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International Bank For Reconstruction </a:t>
            </a: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and Development</a:t>
            </a:r>
          </a:p>
          <a:p>
            <a:endParaRPr lang="en-US" sz="1200" b="1" dirty="0"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2581" y="410545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Carnegie India</a:t>
            </a:r>
          </a:p>
          <a:p>
            <a:r>
              <a:rPr lang="en-GB" sz="1200" b="1" dirty="0" smtClean="0">
                <a:latin typeface="Century" panose="02040604050505020304" pitchFamily="18" charset="0"/>
              </a:rPr>
              <a:t>Catholic </a:t>
            </a:r>
            <a:r>
              <a:rPr lang="en-GB" sz="1200" b="1" dirty="0">
                <a:latin typeface="Century" panose="02040604050505020304" pitchFamily="18" charset="0"/>
              </a:rPr>
              <a:t>Health Association of India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Centre for Civil Society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Development Alternatives</a:t>
            </a: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Digital Empowerment Foundation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latin typeface="Century" panose="02040604050505020304" pitchFamily="18" charset="0"/>
              </a:rPr>
              <a:t>IKEA </a:t>
            </a:r>
            <a:r>
              <a:rPr lang="en-US" sz="1200" b="1" dirty="0" smtClean="0">
                <a:latin typeface="Century" panose="02040604050505020304" pitchFamily="18" charset="0"/>
              </a:rPr>
              <a:t>Foundation</a:t>
            </a:r>
          </a:p>
          <a:p>
            <a:r>
              <a:rPr lang="en-US" sz="1200" b="1" dirty="0" err="1" smtClean="0">
                <a:solidFill>
                  <a:srgbClr val="F57921"/>
                </a:solidFill>
                <a:latin typeface="Century" panose="02040604050505020304" pitchFamily="18" charset="0"/>
              </a:rPr>
              <a:t>Janaagraha</a:t>
            </a:r>
            <a:endParaRPr lang="en-US" sz="1200" b="1" dirty="0" smtClean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 err="1">
                <a:latin typeface="Century" panose="02040604050505020304" pitchFamily="18" charset="0"/>
              </a:rPr>
              <a:t>NORRAG</a:t>
            </a:r>
            <a:r>
              <a:rPr lang="en-GB" sz="1200" b="1" dirty="0">
                <a:latin typeface="Century" panose="02040604050505020304" pitchFamily="18" charset="0"/>
              </a:rPr>
              <a:t>, Switzerland   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Micro  Credit Summit Foundation (</a:t>
            </a:r>
            <a:r>
              <a:rPr lang="en-US" sz="1200" b="1" dirty="0" err="1" smtClean="0">
                <a:solidFill>
                  <a:srgbClr val="F57921"/>
                </a:solidFill>
                <a:latin typeface="Century" panose="02040604050505020304" pitchFamily="18" charset="0"/>
              </a:rPr>
              <a:t>MCSF</a:t>
            </a:r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)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>
                <a:latin typeface="Century" panose="02040604050505020304" pitchFamily="18" charset="0"/>
              </a:rPr>
              <a:t>Oxford Policy Management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RESULTS Educational Fund (REF)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 err="1">
                <a:latin typeface="Century" panose="02040604050505020304" pitchFamily="18" charset="0"/>
              </a:rPr>
              <a:t>Sewa</a:t>
            </a:r>
            <a:r>
              <a:rPr lang="en-GB" sz="1200" b="1" dirty="0">
                <a:latin typeface="Century" panose="02040604050505020304" pitchFamily="18" charset="0"/>
              </a:rPr>
              <a:t> Bharat</a:t>
            </a: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World Resources Institute</a:t>
            </a:r>
          </a:p>
          <a:p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2553" y="1777066"/>
            <a:ext cx="2770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Bajaj Hindustan Ltd</a:t>
            </a:r>
          </a:p>
          <a:p>
            <a:r>
              <a:rPr lang="en-US" sz="1200" b="1" dirty="0" err="1">
                <a:latin typeface="Century" panose="02040604050505020304" pitchFamily="18" charset="0"/>
              </a:rPr>
              <a:t>Cargil</a:t>
            </a:r>
            <a:r>
              <a:rPr lang="en-US" sz="1200" b="1" dirty="0">
                <a:latin typeface="Century" panose="02040604050505020304" pitchFamily="18" charset="0"/>
              </a:rPr>
              <a:t> India Private </a:t>
            </a:r>
            <a:r>
              <a:rPr lang="en-US" sz="1200" b="1" dirty="0" smtClean="0">
                <a:latin typeface="Century" panose="02040604050505020304" pitchFamily="18" charset="0"/>
              </a:rPr>
              <a:t>Ltd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Delta Lloyd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Facebook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GIZ 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GMR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IBM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IKEA </a:t>
            </a:r>
            <a:endParaRPr lang="en-US" sz="1200" b="1" dirty="0" smtClean="0">
              <a:latin typeface="Century" panose="02040604050505020304" pitchFamily="18" charset="0"/>
            </a:endParaRP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Intel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latin typeface="Century" panose="02040604050505020304" pitchFamily="18" charset="0"/>
              </a:rPr>
              <a:t>IPE Global Limited</a:t>
            </a:r>
          </a:p>
          <a:p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Mastek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 smtClean="0">
                <a:latin typeface="Century" panose="02040604050505020304" pitchFamily="18" charset="0"/>
              </a:rPr>
              <a:t>Microsoft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PricewaterhouseCoopers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Qualcomm</a:t>
            </a:r>
          </a:p>
          <a:p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Sanei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5409" y="4913219"/>
            <a:ext cx="338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AmCham</a:t>
            </a:r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 Belgium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Cement Manufacturers Association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Confederation of Indian Industry</a:t>
            </a:r>
          </a:p>
          <a:p>
            <a:r>
              <a:rPr lang="en-GB" sz="1200" b="1" dirty="0">
                <a:latin typeface="Century" panose="02040604050505020304" pitchFamily="18" charset="0"/>
              </a:rPr>
              <a:t>Federation of Indian Industries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Internet and Mobile Association </a:t>
            </a:r>
            <a:endParaRPr lang="en-US" sz="1200" b="1" dirty="0" smtClean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of India  (IAMAI)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latin typeface="Century" panose="02040604050505020304" pitchFamily="18" charset="0"/>
              </a:rPr>
              <a:t>National Seed Association of India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53" y="4609963"/>
            <a:ext cx="1775012" cy="27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09" y="1439360"/>
            <a:ext cx="1775012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44" y="1424271"/>
            <a:ext cx="1775012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r="5089"/>
          <a:stretch/>
        </p:blipFill>
        <p:spPr>
          <a:xfrm>
            <a:off x="5497001" y="3780803"/>
            <a:ext cx="2940947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9" y="1427484"/>
            <a:ext cx="265795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37" y="-925"/>
            <a:ext cx="12190353" cy="6858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7605" y="1920779"/>
            <a:ext cx="8943616" cy="9356408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Dr. B.R. </a:t>
            </a:r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Ambedkar</a:t>
            </a:r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 University of Social </a:t>
            </a:r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Sciences, India</a:t>
            </a:r>
          </a:p>
          <a:p>
            <a:r>
              <a:rPr lang="en-GB" sz="1200" b="1" dirty="0" smtClean="0">
                <a:latin typeface="Century" panose="02040604050505020304" pitchFamily="18" charset="0"/>
              </a:rPr>
              <a:t>Centre </a:t>
            </a:r>
            <a:r>
              <a:rPr lang="en-GB" sz="1200" b="1" dirty="0">
                <a:latin typeface="Century" panose="02040604050505020304" pitchFamily="18" charset="0"/>
              </a:rPr>
              <a:t>for Policy Research, New Delhi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Copen Hagen Business School</a:t>
            </a:r>
          </a:p>
          <a:p>
            <a:r>
              <a:rPr lang="en-GB" sz="1200" b="1" dirty="0">
                <a:latin typeface="Century" panose="02040604050505020304" pitchFamily="18" charset="0"/>
              </a:rPr>
              <a:t>Development Management Institute, Patna 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Centre for Development and Human Rights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Georgia </a:t>
            </a:r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Tech</a:t>
            </a:r>
          </a:p>
          <a:p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Gokhale</a:t>
            </a:r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 Institute of Politics and Economics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Harvard </a:t>
            </a:r>
            <a:r>
              <a:rPr lang="en-US" sz="1200" b="1" dirty="0">
                <a:latin typeface="Century" panose="02040604050505020304" pitchFamily="18" charset="0"/>
              </a:rPr>
              <a:t>University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Indian Council for Research on International Economic Relations (</a:t>
            </a:r>
            <a:r>
              <a:rPr lang="en-IN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ICRIER)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>
                <a:latin typeface="Century" panose="02040604050505020304" pitchFamily="18" charset="0"/>
              </a:rPr>
              <a:t>Indian Institute of Management, Ahmedabad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Indian Institute of Management, Bangalore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>
                <a:latin typeface="Century" panose="02040604050505020304" pitchFamily="18" charset="0"/>
              </a:rPr>
              <a:t>Indian Institute of Technology, Indore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Indian School for Development Management </a:t>
            </a:r>
          </a:p>
          <a:p>
            <a:r>
              <a:rPr lang="en-GB" sz="1200" b="1" dirty="0">
                <a:latin typeface="Century" panose="02040604050505020304" pitchFamily="18" charset="0"/>
              </a:rPr>
              <a:t>Indian School of Public Policy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Indian School of Business, Hyderabad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>
                <a:latin typeface="Century" panose="02040604050505020304" pitchFamily="18" charset="0"/>
              </a:rPr>
              <a:t>Institute of Developing Economies Japan External Trade Organization (IDE-JETRO)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Institute of Economic Growth, India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J-Pal South Asia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International Crops Research Institute for the Semi-Arid 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Tropics (ICRISAT) </a:t>
            </a: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endParaRPr lang="en-US" sz="1200" b="1" dirty="0">
              <a:latin typeface="Century" panose="02040604050505020304" pitchFamily="18" charset="0"/>
            </a:endParaRPr>
          </a:p>
          <a:p>
            <a:endParaRPr lang="en-US" sz="1200" b="1" dirty="0" smtClean="0">
              <a:latin typeface="Century" panose="02040604050505020304" pitchFamily="18" charset="0"/>
            </a:endParaRP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Mumbai </a:t>
            </a:r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School of Economics and Policy 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University </a:t>
            </a:r>
            <a:r>
              <a:rPr lang="en-US" sz="1200" b="1" dirty="0">
                <a:latin typeface="Century" panose="02040604050505020304" pitchFamily="18" charset="0"/>
              </a:rPr>
              <a:t>of Lapland</a:t>
            </a:r>
          </a:p>
          <a:p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London </a:t>
            </a:r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School of Business and Finance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National </a:t>
            </a:r>
            <a:r>
              <a:rPr lang="en-US" sz="1200" b="1" dirty="0">
                <a:latin typeface="Century" panose="02040604050505020304" pitchFamily="18" charset="0"/>
              </a:rPr>
              <a:t>Council of Applied Economic Research (</a:t>
            </a:r>
            <a:r>
              <a:rPr lang="en-GB" sz="1200" b="1" dirty="0">
                <a:latin typeface="Century" panose="02040604050505020304" pitchFamily="18" charset="0"/>
              </a:rPr>
              <a:t>NCAER)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National Institute of Educational Planning and Administration </a:t>
            </a:r>
          </a:p>
          <a:p>
            <a:r>
              <a:rPr lang="en-US" sz="1200" b="1" dirty="0" smtClean="0">
                <a:latin typeface="Century" panose="02040604050505020304" pitchFamily="18" charset="0"/>
              </a:rPr>
              <a:t>National </a:t>
            </a:r>
            <a:r>
              <a:rPr lang="en-US" sz="1200" b="1" dirty="0">
                <a:latin typeface="Century" panose="02040604050505020304" pitchFamily="18" charset="0"/>
              </a:rPr>
              <a:t>Institute of Public Finance and Policy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National Institute of Tuberculosis and Respiratory </a:t>
            </a:r>
            <a:r>
              <a:rPr lang="en-US" sz="12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Diseases 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GB" sz="1200" b="1" dirty="0">
                <a:latin typeface="Century" panose="02040604050505020304" pitchFamily="18" charset="0"/>
              </a:rPr>
              <a:t>National University of Education Planning and Administration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North American Aerospace Defense Command (</a:t>
            </a:r>
            <a:r>
              <a:rPr lang="en-US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Norad</a:t>
            </a:r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)</a:t>
            </a:r>
          </a:p>
          <a:p>
            <a:r>
              <a:rPr lang="en-GB" sz="1200" b="1" dirty="0">
                <a:latin typeface="Century" panose="02040604050505020304" pitchFamily="18" charset="0"/>
              </a:rPr>
              <a:t>RUTGERS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The University of British Columbia</a:t>
            </a:r>
          </a:p>
          <a:p>
            <a:r>
              <a:rPr lang="en-US" sz="1200" b="1" dirty="0">
                <a:latin typeface="Century" panose="02040604050505020304" pitchFamily="18" charset="0"/>
              </a:rPr>
              <a:t>University of Gothenburg, Sweden</a:t>
            </a:r>
          </a:p>
          <a:p>
            <a:r>
              <a:rPr lang="en-US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University of Groningen, Sweden</a:t>
            </a:r>
          </a:p>
          <a:p>
            <a:r>
              <a:rPr lang="en-GB" sz="1200" b="1" dirty="0">
                <a:latin typeface="Century" panose="02040604050505020304" pitchFamily="18" charset="0"/>
              </a:rPr>
              <a:t>US Santa Cruz</a:t>
            </a:r>
            <a:endParaRPr lang="en-US" sz="1200" b="1" dirty="0">
              <a:latin typeface="Century" panose="02040604050505020304" pitchFamily="18" charset="0"/>
            </a:endParaRPr>
          </a:p>
          <a:p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VV </a:t>
            </a:r>
            <a:r>
              <a:rPr lang="en-GB" sz="12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Giri</a:t>
            </a:r>
            <a:r>
              <a:rPr lang="en-GB" sz="1200" b="1" dirty="0">
                <a:solidFill>
                  <a:srgbClr val="F57921"/>
                </a:solidFill>
                <a:latin typeface="Century" panose="02040604050505020304" pitchFamily="18" charset="0"/>
              </a:rPr>
              <a:t> National Labour Institute </a:t>
            </a:r>
            <a:endParaRPr lang="en-US" sz="12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200" b="1" dirty="0" err="1">
                <a:latin typeface="Century" panose="02040604050505020304" pitchFamily="18" charset="0"/>
              </a:rPr>
              <a:t>Wageningen</a:t>
            </a:r>
            <a:r>
              <a:rPr lang="en-US" sz="1200" b="1" dirty="0">
                <a:latin typeface="Century" panose="02040604050505020304" pitchFamily="18" charset="0"/>
              </a:rPr>
              <a:t> University and Research, The Netherlands</a:t>
            </a:r>
          </a:p>
          <a:p>
            <a:endParaRPr lang="en-GB" sz="1200" b="1" dirty="0" smtClean="0">
              <a:latin typeface="Century" panose="02040604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1" y="1466272"/>
            <a:ext cx="236668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8871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0"/>
            <a:ext cx="12190355" cy="685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8672" y="2060828"/>
            <a:ext cx="47903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CREDENTIALS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PARTNERS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40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FOCUS AND INFLUENCE</a:t>
            </a:r>
          </a:p>
          <a:p>
            <a:endParaRPr lang="en-US" sz="3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9892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0" y="2700"/>
            <a:ext cx="12188709" cy="6858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49" y="3778338"/>
            <a:ext cx="4628861" cy="211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54" y="3778338"/>
            <a:ext cx="4587544" cy="211441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24" y="1594953"/>
            <a:ext cx="4614781" cy="210312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54" y="1600496"/>
            <a:ext cx="459099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4" y="0"/>
            <a:ext cx="12188709" cy="6858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99" y="3073490"/>
            <a:ext cx="459028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50" y="3077298"/>
            <a:ext cx="4587544" cy="45296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0" y="3581528"/>
            <a:ext cx="4585310" cy="458401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08" y="3586858"/>
            <a:ext cx="4590288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8452" y="2545149"/>
            <a:ext cx="466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Cash transfers to </a:t>
            </a:r>
            <a:r>
              <a:rPr lang="en-US" sz="1400" b="1" dirty="0" err="1">
                <a:solidFill>
                  <a:srgbClr val="F57921"/>
                </a:solidFill>
                <a:latin typeface="Century" panose="02040604050505020304" pitchFamily="18" charset="0"/>
              </a:rPr>
              <a:t>incentivise</a:t>
            </a:r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 enrollment and retention of girls in secondary 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school.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endParaRPr lang="en-US" sz="1200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2178" y="2215284"/>
            <a:ext cx="46680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" panose="02040604050505020304" pitchFamily="18" charset="0"/>
              </a:rPr>
              <a:t>Partners: DFID, Govt. of UK, Govt. of Odisha, IPE Global  </a:t>
            </a:r>
          </a:p>
          <a:p>
            <a:r>
              <a:rPr lang="en-US" sz="1050" dirty="0" smtClean="0">
                <a:latin typeface="Century" panose="02040604050505020304" pitchFamily="18" charset="0"/>
              </a:rPr>
              <a:t>Project</a:t>
            </a:r>
            <a:r>
              <a:rPr lang="en-US" sz="1050" dirty="0">
                <a:latin typeface="Century" panose="02040604050505020304" pitchFamily="18" charset="0"/>
              </a:rPr>
              <a:t>: Odisha Secondary School Girls Incentive </a:t>
            </a:r>
            <a:r>
              <a:rPr lang="en-US" sz="1050" dirty="0" err="1">
                <a:latin typeface="Century" panose="02040604050505020304" pitchFamily="18" charset="0"/>
              </a:rPr>
              <a:t>Programme</a:t>
            </a:r>
            <a:r>
              <a:rPr lang="en-US" sz="1050" dirty="0">
                <a:latin typeface="Century" panose="02040604050505020304" pitchFamily="18" charset="0"/>
              </a:rPr>
              <a:t>(OGIP) </a:t>
            </a:r>
          </a:p>
          <a:p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7537" y="2250909"/>
            <a:ext cx="4103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6585" y="1725904"/>
            <a:ext cx="436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Improved skilling ecosystem to connect women </a:t>
            </a:r>
            <a:endParaRPr lang="en-US" sz="1400" b="1" dirty="0" smtClean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to </a:t>
            </a:r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income 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opportunities.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503" y="1410528"/>
            <a:ext cx="46680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" panose="02040604050505020304" pitchFamily="18" charset="0"/>
              </a:rPr>
              <a:t>Partners: UNDP and IKEA Foundation </a:t>
            </a:r>
          </a:p>
          <a:p>
            <a:r>
              <a:rPr lang="en-US" sz="1050" dirty="0" smtClean="0">
                <a:latin typeface="Century" panose="02040604050505020304" pitchFamily="18" charset="0"/>
              </a:rPr>
              <a:t>Project</a:t>
            </a:r>
            <a:r>
              <a:rPr lang="en-US" sz="1050" dirty="0">
                <a:latin typeface="Century" panose="02040604050505020304" pitchFamily="18" charset="0"/>
              </a:rPr>
              <a:t>: </a:t>
            </a:r>
            <a:r>
              <a:rPr lang="en-US" sz="1050" dirty="0" err="1" smtClean="0">
                <a:latin typeface="Century" panose="02040604050505020304" pitchFamily="18" charset="0"/>
              </a:rPr>
              <a:t>Disha</a:t>
            </a:r>
            <a:endParaRPr lang="en-US" sz="1050" dirty="0">
              <a:latin typeface="Century" panose="02040604050505020304" pitchFamily="18" charset="0"/>
            </a:endParaRPr>
          </a:p>
          <a:p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3831" y="4044767"/>
            <a:ext cx="483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Establish </a:t>
            </a:r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the impact of development funding on beneficiaries, implementers and 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networks.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6394" y="4447764"/>
            <a:ext cx="4256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Century" panose="02040604050505020304" pitchFamily="18" charset="0"/>
              </a:rPr>
              <a:t>Project: MFS II evaluation for Dutch Govt.</a:t>
            </a:r>
          </a:p>
          <a:p>
            <a:pPr algn="r"/>
            <a:r>
              <a:rPr lang="en-US" sz="1050" dirty="0" smtClean="0">
                <a:latin typeface="Century" panose="02040604050505020304" pitchFamily="18" charset="0"/>
              </a:rPr>
              <a:t>Partner</a:t>
            </a:r>
            <a:r>
              <a:rPr lang="en-US" sz="1050" dirty="0">
                <a:latin typeface="Century" panose="02040604050505020304" pitchFamily="18" charset="0"/>
              </a:rPr>
              <a:t>: </a:t>
            </a:r>
            <a:r>
              <a:rPr lang="en-US" sz="1050" dirty="0" smtClean="0">
                <a:latin typeface="Century" panose="02040604050505020304" pitchFamily="18" charset="0"/>
              </a:rPr>
              <a:t>Univ. of Groningen, Univ. of </a:t>
            </a:r>
            <a:r>
              <a:rPr lang="en-US" sz="1050" dirty="0" err="1" smtClean="0">
                <a:latin typeface="Century" panose="02040604050505020304" pitchFamily="18" charset="0"/>
              </a:rPr>
              <a:t>Wagningen</a:t>
            </a:r>
            <a:r>
              <a:rPr lang="en-US" sz="1050" dirty="0" smtClean="0">
                <a:latin typeface="Century" panose="02040604050505020304" pitchFamily="18" charset="0"/>
              </a:rPr>
              <a:t>, NOW-WOTRO</a:t>
            </a:r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1649" y="2555992"/>
            <a:ext cx="4815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Policy briefs on India’s patent system for relevant 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ministries and </a:t>
            </a:r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regulatory b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odies.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pPr algn="r"/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9828" y="2215283"/>
            <a:ext cx="47786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Century" panose="02040604050505020304" pitchFamily="18" charset="0"/>
              </a:rPr>
              <a:t>Sponsor: </a:t>
            </a:r>
            <a:r>
              <a:rPr lang="en-US" sz="1050" dirty="0">
                <a:latin typeface="Century" panose="02040604050505020304" pitchFamily="18" charset="0"/>
              </a:rPr>
              <a:t>Qualcomm Inc.</a:t>
            </a:r>
          </a:p>
          <a:p>
            <a:pPr algn="r"/>
            <a:r>
              <a:rPr lang="en-US" sz="1050" dirty="0">
                <a:latin typeface="Century" panose="02040604050505020304" pitchFamily="18" charset="0"/>
              </a:rPr>
              <a:t>Project: Intellectual property rights and Standard </a:t>
            </a:r>
            <a:r>
              <a:rPr lang="en-US" sz="1050" dirty="0" smtClean="0">
                <a:latin typeface="Century" panose="02040604050505020304" pitchFamily="18" charset="0"/>
              </a:rPr>
              <a:t>essential </a:t>
            </a:r>
            <a:r>
              <a:rPr lang="en-US" sz="1050" dirty="0">
                <a:latin typeface="Century" panose="02040604050505020304" pitchFamily="18" charset="0"/>
              </a:rPr>
              <a:t>p</a:t>
            </a:r>
            <a:r>
              <a:rPr lang="en-US" sz="1050" dirty="0" smtClean="0">
                <a:latin typeface="Century" panose="02040604050505020304" pitchFamily="18" charset="0"/>
              </a:rPr>
              <a:t>atents</a:t>
            </a:r>
            <a:endParaRPr lang="en-US" sz="1050" dirty="0">
              <a:latin typeface="Century" panose="02040604050505020304" pitchFamily="18" charset="0"/>
            </a:endParaRPr>
          </a:p>
          <a:p>
            <a:pPr algn="r"/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0916" y="1767895"/>
            <a:ext cx="482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Internet readiness of Kerala for 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mobile app startups.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pPr algn="r"/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3616" y="1399285"/>
            <a:ext cx="47786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Century" panose="02040604050505020304" pitchFamily="18" charset="0"/>
              </a:rPr>
              <a:t>Partners: IAMAI and Govt. of Kerala</a:t>
            </a:r>
            <a:endParaRPr lang="en-US" sz="1050" dirty="0">
              <a:latin typeface="Century" panose="02040604050505020304" pitchFamily="18" charset="0"/>
            </a:endParaRPr>
          </a:p>
          <a:p>
            <a:pPr algn="r"/>
            <a:r>
              <a:rPr lang="en-US" sz="1050" dirty="0">
                <a:latin typeface="Century" panose="02040604050505020304" pitchFamily="18" charset="0"/>
              </a:rPr>
              <a:t>Project: Internet readiness and mobile </a:t>
            </a:r>
            <a:r>
              <a:rPr lang="en-US" sz="1050" dirty="0" smtClean="0">
                <a:latin typeface="Century" panose="02040604050505020304" pitchFamily="18" charset="0"/>
              </a:rPr>
              <a:t>app </a:t>
            </a:r>
            <a:r>
              <a:rPr lang="en-US" sz="1050" dirty="0">
                <a:latin typeface="Century" panose="02040604050505020304" pitchFamily="18" charset="0"/>
              </a:rPr>
              <a:t>start-up ecosystem of Kerala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6644" y="4058470"/>
            <a:ext cx="4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Study the </a:t>
            </a:r>
            <a:r>
              <a:rPr lang="en-GB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interplay between household behaviour and </a:t>
            </a:r>
            <a:r>
              <a:rPr lang="en-GB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decision making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9322" y="4502433"/>
            <a:ext cx="42986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" panose="02040604050505020304" pitchFamily="18" charset="0"/>
              </a:rPr>
              <a:t>Project: </a:t>
            </a:r>
            <a:r>
              <a:rPr lang="en-GB" sz="1050" dirty="0" smtClean="0">
                <a:latin typeface="Century" panose="02040604050505020304" pitchFamily="18" charset="0"/>
              </a:rPr>
              <a:t>Using </a:t>
            </a:r>
            <a:r>
              <a:rPr lang="en-GB" sz="1050" dirty="0">
                <a:latin typeface="Century" panose="02040604050505020304" pitchFamily="18" charset="0"/>
              </a:rPr>
              <a:t>novel data for public policy research</a:t>
            </a:r>
            <a:endParaRPr lang="en-US" sz="1050" dirty="0">
              <a:latin typeface="Century" panose="02040604050505020304" pitchFamily="18" charset="0"/>
            </a:endParaRPr>
          </a:p>
          <a:p>
            <a:r>
              <a:rPr lang="en-US" sz="1050" dirty="0">
                <a:latin typeface="Century" panose="02040604050505020304" pitchFamily="18" charset="0"/>
              </a:rPr>
              <a:t>Partner: </a:t>
            </a:r>
            <a:r>
              <a:rPr lang="en-US" sz="1050" dirty="0" smtClean="0">
                <a:latin typeface="Century" panose="02040604050505020304" pitchFamily="18" charset="0"/>
              </a:rPr>
              <a:t>Facebook </a:t>
            </a:r>
            <a:endParaRPr lang="en-US" sz="1050" dirty="0">
              <a:latin typeface="Century" panose="02040604050505020304" pitchFamily="18" charset="0"/>
            </a:endParaRPr>
          </a:p>
          <a:p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9322" y="4804484"/>
            <a:ext cx="4354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Empirical explanation </a:t>
            </a:r>
            <a:r>
              <a:rPr lang="en-GB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for the reasons of patenting by foreign firms in India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.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9322" y="5250643"/>
            <a:ext cx="41958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" panose="02040604050505020304" pitchFamily="18" charset="0"/>
              </a:rPr>
              <a:t>Project: </a:t>
            </a:r>
            <a:r>
              <a:rPr lang="en-GB" sz="1050" dirty="0" smtClean="0">
                <a:latin typeface="Century" panose="02040604050505020304" pitchFamily="18" charset="0"/>
              </a:rPr>
              <a:t>R&amp;D </a:t>
            </a:r>
            <a:r>
              <a:rPr lang="en-GB" sz="1050" dirty="0">
                <a:latin typeface="Century" panose="02040604050505020304" pitchFamily="18" charset="0"/>
              </a:rPr>
              <a:t>and patenting by foreign firms in India</a:t>
            </a:r>
            <a:endParaRPr lang="en-US" sz="1050" dirty="0">
              <a:latin typeface="Century" panose="02040604050505020304" pitchFamily="18" charset="0"/>
            </a:endParaRPr>
          </a:p>
          <a:p>
            <a:r>
              <a:rPr lang="en-US" sz="1050" dirty="0">
                <a:latin typeface="Century" panose="02040604050505020304" pitchFamily="18" charset="0"/>
              </a:rPr>
              <a:t>Partner: </a:t>
            </a:r>
            <a:r>
              <a:rPr lang="en-GB" sz="1050" dirty="0" err="1">
                <a:latin typeface="Century" panose="02040604050505020304" pitchFamily="18" charset="0"/>
              </a:rPr>
              <a:t>NSTMIS</a:t>
            </a:r>
            <a:r>
              <a:rPr lang="en-GB" sz="1050" dirty="0" smtClean="0">
                <a:latin typeface="Century" panose="02040604050505020304" pitchFamily="18" charset="0"/>
              </a:rPr>
              <a:t>, Government of India</a:t>
            </a:r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00816" y="4819732"/>
            <a:ext cx="5192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Evaluate 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the impact of </a:t>
            </a:r>
            <a:r>
              <a:rPr lang="en-GB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functional literacy to adult </a:t>
            </a:r>
            <a:endParaRPr lang="en-GB" sz="1400" b="1" dirty="0" smtClean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pPr algn="r"/>
            <a:r>
              <a:rPr lang="en-GB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illiterate </a:t>
            </a:r>
            <a:r>
              <a:rPr lang="en-GB" sz="1400" b="1" dirty="0">
                <a:solidFill>
                  <a:srgbClr val="F57921"/>
                </a:solidFill>
                <a:latin typeface="Century" panose="02040604050505020304" pitchFamily="18" charset="0"/>
              </a:rPr>
              <a:t>rural women</a:t>
            </a:r>
            <a:r>
              <a:rPr lang="en-US" sz="1400" b="1" dirty="0" smtClean="0">
                <a:solidFill>
                  <a:srgbClr val="F57921"/>
                </a:solidFill>
                <a:latin typeface="Century" panose="02040604050505020304" pitchFamily="18" charset="0"/>
              </a:rPr>
              <a:t>. </a:t>
            </a:r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  <a:p>
            <a:pPr algn="r"/>
            <a:endParaRPr lang="en-US" sz="1400" b="1" dirty="0">
              <a:solidFill>
                <a:srgbClr val="F57921"/>
              </a:solidFill>
              <a:latin typeface="Century" panose="020406040505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6954" y="5265496"/>
            <a:ext cx="3745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Century" panose="02040604050505020304" pitchFamily="18" charset="0"/>
              </a:rPr>
              <a:t>Project: </a:t>
            </a:r>
            <a:r>
              <a:rPr lang="en-GB" sz="1050" dirty="0">
                <a:latin typeface="Century" panose="02040604050505020304" pitchFamily="18" charset="0"/>
              </a:rPr>
              <a:t>Impact evaluation </a:t>
            </a:r>
            <a:r>
              <a:rPr lang="en-GB" sz="1050" dirty="0" smtClean="0">
                <a:latin typeface="Century" panose="02040604050505020304" pitchFamily="18" charset="0"/>
              </a:rPr>
              <a:t>of TARA </a:t>
            </a:r>
            <a:r>
              <a:rPr lang="en-GB" sz="1050" dirty="0" err="1">
                <a:latin typeface="Century" panose="02040604050505020304" pitchFamily="18" charset="0"/>
              </a:rPr>
              <a:t>Akshar</a:t>
            </a:r>
            <a:r>
              <a:rPr lang="en-GB" sz="1050" dirty="0">
                <a:latin typeface="Century" panose="02040604050505020304" pitchFamily="18" charset="0"/>
              </a:rPr>
              <a:t>+</a:t>
            </a:r>
            <a:endParaRPr lang="en-US" sz="1050" dirty="0">
              <a:latin typeface="Century" panose="02040604050505020304" pitchFamily="18" charset="0"/>
            </a:endParaRPr>
          </a:p>
          <a:p>
            <a:pPr algn="r"/>
            <a:r>
              <a:rPr lang="en-US" sz="1050" dirty="0">
                <a:latin typeface="Century" panose="02040604050505020304" pitchFamily="18" charset="0"/>
              </a:rPr>
              <a:t>Partner: Development Alternatives</a:t>
            </a:r>
          </a:p>
        </p:txBody>
      </p:sp>
    </p:spTree>
    <p:extLst>
      <p:ext uri="{BB962C8B-B14F-4D97-AF65-F5344CB8AC3E}">
        <p14:creationId xmlns:p14="http://schemas.microsoft.com/office/powerpoint/2010/main" val="22549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901</Words>
  <Application>Microsoft Office PowerPoint</Application>
  <PresentationFormat>Widescreen</PresentationFormat>
  <Paragraphs>231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Chandnani</dc:creator>
  <cp:lastModifiedBy>Windows User</cp:lastModifiedBy>
  <cp:revision>148</cp:revision>
  <dcterms:created xsi:type="dcterms:W3CDTF">2019-03-26T17:21:56Z</dcterms:created>
  <dcterms:modified xsi:type="dcterms:W3CDTF">2021-09-27T06:21:36Z</dcterms:modified>
</cp:coreProperties>
</file>